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57" r:id="rId4"/>
    <p:sldId id="258" r:id="rId5"/>
    <p:sldId id="261" r:id="rId6"/>
    <p:sldId id="259" r:id="rId7"/>
    <p:sldId id="264" r:id="rId8"/>
    <p:sldId id="265" r:id="rId9"/>
    <p:sldId id="266" r:id="rId10"/>
    <p:sldId id="260" r:id="rId11"/>
    <p:sldId id="269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09057-AFDE-F54A-9190-934EF8E406D9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177FD-61A4-3F44-AED1-CBF487D8C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7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177FD-61A4-3F44-AED1-CBF487D8C9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48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177FD-61A4-3F44-AED1-CBF487D8C9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38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177FD-61A4-3F44-AED1-CBF487D8C9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38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177FD-61A4-3F44-AED1-CBF487D8C9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70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177FD-61A4-3F44-AED1-CBF487D8C9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57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177FD-61A4-3F44-AED1-CBF487D8C9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20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177FD-61A4-3F44-AED1-CBF487D8C9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72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177FD-61A4-3F44-AED1-CBF487D8C9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76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177FD-61A4-3F44-AED1-CBF487D8C9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48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177FD-61A4-3F44-AED1-CBF487D8C9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44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177FD-61A4-3F44-AED1-CBF487D8C9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04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177FD-61A4-3F44-AED1-CBF487D8C9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94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177FD-61A4-3F44-AED1-CBF487D8C9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1A49-2FC0-2D4D-9231-621293C28002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A318-10A0-484E-87E4-9703F955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42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1A49-2FC0-2D4D-9231-621293C28002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A318-10A0-484E-87E4-9703F955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1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1A49-2FC0-2D4D-9231-621293C28002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A318-10A0-484E-87E4-9703F955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3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1A49-2FC0-2D4D-9231-621293C28002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A318-10A0-484E-87E4-9703F955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9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1A49-2FC0-2D4D-9231-621293C28002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A318-10A0-484E-87E4-9703F955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8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1A49-2FC0-2D4D-9231-621293C28002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A318-10A0-484E-87E4-9703F955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5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1A49-2FC0-2D4D-9231-621293C28002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A318-10A0-484E-87E4-9703F955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5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1A49-2FC0-2D4D-9231-621293C28002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A318-10A0-484E-87E4-9703F955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6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1A49-2FC0-2D4D-9231-621293C28002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A318-10A0-484E-87E4-9703F955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7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1A49-2FC0-2D4D-9231-621293C28002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A318-10A0-484E-87E4-9703F955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9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1A49-2FC0-2D4D-9231-621293C28002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A318-10A0-484E-87E4-9703F955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5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41A49-2FC0-2D4D-9231-621293C28002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EA318-10A0-484E-87E4-9703F955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213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!OLE_LINK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797" y="1316299"/>
            <a:ext cx="8580259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The Establishment of the </a:t>
            </a: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Early </a:t>
            </a:r>
            <a:r>
              <a:rPr lang="en-US" dirty="0">
                <a:solidFill>
                  <a:srgbClr val="FFFFFF"/>
                </a:solidFill>
              </a:rPr>
              <a:t>Microbiome in Neonates: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Determinants, Risks, &amp; Therapeutics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5019" y="3886200"/>
            <a:ext cx="7277753" cy="17526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 Light"/>
                <a:cs typeface="Calibri Light"/>
              </a:rPr>
              <a:t>Camilia R. Martin, MD MS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alibri Light"/>
                <a:cs typeface="Calibri Light"/>
              </a:rPr>
              <a:t>Assistant Professor of Pediatrics, Harvard Medical School 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alibri Light"/>
                <a:cs typeface="Calibri Light"/>
              </a:rPr>
              <a:t>Associate Director, NICU, Department of Neonatology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alibri Light"/>
                <a:cs typeface="Calibri Light"/>
              </a:rPr>
              <a:t>Director for Cross-Disciplinary Research Partnerships, 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alibri Light"/>
                <a:cs typeface="Calibri Light"/>
              </a:rPr>
              <a:t>Division of Translational Research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alibri Light"/>
                <a:cs typeface="Calibri Light"/>
              </a:rPr>
              <a:t>Beth Israel Deaconess Medical Center, Boston MA</a:t>
            </a:r>
          </a:p>
        </p:txBody>
      </p:sp>
    </p:spTree>
    <p:extLst>
      <p:ext uri="{BB962C8B-B14F-4D97-AF65-F5344CB8AC3E}">
        <p14:creationId xmlns:p14="http://schemas.microsoft.com/office/powerpoint/2010/main" val="16269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9055"/>
            <a:ext cx="9144000" cy="39639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4769" y="435257"/>
            <a:ext cx="72858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alibri Light"/>
                <a:cs typeface="Calibri Light"/>
              </a:rPr>
              <a:t>Probiotics</a:t>
            </a:r>
            <a:endParaRPr lang="en-US" sz="3200" dirty="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0331" y="5413014"/>
            <a:ext cx="1143992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Diff Power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4324" y="5414270"/>
            <a:ext cx="1695156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Diff entry criteria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9479" y="5414270"/>
            <a:ext cx="2194883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Diff probiotics cocktails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2982" y="5410146"/>
            <a:ext cx="1724727" cy="307777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Different doses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4093875" y="1676401"/>
            <a:ext cx="2200487" cy="4146260"/>
          </a:xfrm>
          <a:prstGeom prst="rect">
            <a:avLst/>
          </a:prstGeom>
          <a:solidFill>
            <a:schemeClr val="accent4">
              <a:lumMod val="75000"/>
              <a:alpha val="1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497D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22133" y="1653348"/>
            <a:ext cx="1182190" cy="4169313"/>
          </a:xfrm>
          <a:prstGeom prst="rect">
            <a:avLst/>
          </a:prstGeom>
          <a:solidFill>
            <a:schemeClr val="accent2">
              <a:alpha val="1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497D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04323" y="1653348"/>
            <a:ext cx="1695156" cy="4169313"/>
          </a:xfrm>
          <a:prstGeom prst="rect">
            <a:avLst/>
          </a:prstGeom>
          <a:solidFill>
            <a:schemeClr val="accent3">
              <a:lumMod val="50000"/>
              <a:alpha val="1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497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02982" y="1676401"/>
            <a:ext cx="1724728" cy="4146260"/>
          </a:xfrm>
          <a:prstGeom prst="rect">
            <a:avLst/>
          </a:prstGeom>
          <a:solidFill>
            <a:srgbClr val="0D0D0D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9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4769" y="435257"/>
            <a:ext cx="72858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alibri Light"/>
                <a:cs typeface="Calibri Light"/>
              </a:rPr>
              <a:t>Probiotics</a:t>
            </a:r>
            <a:endParaRPr lang="en-US" sz="3200" dirty="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  <p:pic>
        <p:nvPicPr>
          <p:cNvPr id="1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60" y="2137344"/>
            <a:ext cx="505987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nip Diagonal Corner Rectangle 17"/>
          <p:cNvSpPr/>
          <p:nvPr/>
        </p:nvSpPr>
        <p:spPr>
          <a:xfrm>
            <a:off x="4028750" y="3455268"/>
            <a:ext cx="4672740" cy="1766655"/>
          </a:xfrm>
          <a:prstGeom prst="snip2Diag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CDC, FDA, and the Connecticut Departments of Public Health and Consumer Protection, are investigating a fatal case of </a:t>
            </a:r>
            <a:r>
              <a:rPr lang="en-US" sz="1600" dirty="0">
                <a:solidFill>
                  <a:srgbClr val="FFFF00"/>
                </a:solidFill>
              </a:rPr>
              <a:t>GI </a:t>
            </a:r>
            <a:r>
              <a:rPr lang="en-US" sz="1600" dirty="0" err="1">
                <a:solidFill>
                  <a:srgbClr val="FFFF00"/>
                </a:solidFill>
              </a:rPr>
              <a:t>mucormycosis</a:t>
            </a:r>
            <a:r>
              <a:rPr lang="en-US" sz="1600" dirty="0">
                <a:solidFill>
                  <a:schemeClr val="tx1"/>
                </a:solidFill>
              </a:rPr>
              <a:t> in a premature infant of 29 weeks gestation following the use of a probiotic </a:t>
            </a:r>
            <a:r>
              <a:rPr lang="en-US" sz="1600" dirty="0" smtClean="0">
                <a:solidFill>
                  <a:schemeClr val="tx1"/>
                </a:solidFill>
              </a:rPr>
              <a:t>supplement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6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alibri Light"/>
                <a:cs typeface="Calibri Light"/>
              </a:rPr>
              <a:t>Restore the Natural Microbiome</a:t>
            </a:r>
            <a:endParaRPr lang="en-US" sz="3200" dirty="0">
              <a:latin typeface="Calibri Light"/>
              <a:cs typeface="Calibri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63" y="2714370"/>
            <a:ext cx="2994374" cy="24179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4349" t="16115" r="11259" b="4118"/>
          <a:stretch/>
        </p:blipFill>
        <p:spPr>
          <a:xfrm>
            <a:off x="4660530" y="3280385"/>
            <a:ext cx="3410938" cy="24179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60530" y="5698341"/>
            <a:ext cx="18494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www.brooksidepress.org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994" y="4380002"/>
            <a:ext cx="689825" cy="5240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4290" y="3946443"/>
            <a:ext cx="689825" cy="524094"/>
          </a:xfrm>
          <a:prstGeom prst="rect">
            <a:avLst/>
          </a:prstGeom>
        </p:spPr>
      </p:pic>
      <p:sp>
        <p:nvSpPr>
          <p:cNvPr id="14" name="U-Turn Arrow 13"/>
          <p:cNvSpPr/>
          <p:nvPr/>
        </p:nvSpPr>
        <p:spPr>
          <a:xfrm>
            <a:off x="3052749" y="2605206"/>
            <a:ext cx="3313250" cy="1774796"/>
          </a:xfrm>
          <a:prstGeom prst="uturnArrow">
            <a:avLst>
              <a:gd name="adj1" fmla="val 6439"/>
              <a:gd name="adj2" fmla="val 25000"/>
              <a:gd name="adj3" fmla="val 19160"/>
              <a:gd name="adj4" fmla="val 39110"/>
              <a:gd name="adj5" fmla="val 75000"/>
            </a:avLst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2100" y="1350389"/>
            <a:ext cx="939800" cy="1193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6136" y="1770340"/>
            <a:ext cx="526083" cy="39969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8774" y="6504756"/>
            <a:ext cx="47134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commonhealth.wbur.org</a:t>
            </a:r>
            <a:r>
              <a:rPr lang="en-US" sz="1200" dirty="0"/>
              <a:t>/2014/06/birth-canal-bacteria-</a:t>
            </a:r>
            <a:r>
              <a:rPr lang="en-US" sz="1200" dirty="0" err="1"/>
              <a:t>c-section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138774" y="6306096"/>
            <a:ext cx="78601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Dr. Maria Gloria Dominguez-Bello, </a:t>
            </a:r>
            <a:r>
              <a:rPr lang="en-US" sz="1200" dirty="0" smtClean="0"/>
              <a:t>associate </a:t>
            </a:r>
            <a:r>
              <a:rPr lang="en-US" sz="1200" dirty="0"/>
              <a:t>professor in the Human Microbiome Program at the NYU School of Medicine</a:t>
            </a:r>
          </a:p>
        </p:txBody>
      </p:sp>
      <p:sp>
        <p:nvSpPr>
          <p:cNvPr id="21" name="Oval 20"/>
          <p:cNvSpPr/>
          <p:nvPr/>
        </p:nvSpPr>
        <p:spPr>
          <a:xfrm>
            <a:off x="4029628" y="1350389"/>
            <a:ext cx="1164115" cy="1193800"/>
          </a:xfrm>
          <a:prstGeom prst="ellipse">
            <a:avLst/>
          </a:prstGeom>
          <a:solidFill>
            <a:srgbClr val="000090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8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Calibri Light"/>
                <a:cs typeface="Calibri Light"/>
              </a:rPr>
              <a:t>Determinants, Risks, &amp; Therapeutics</a:t>
            </a:r>
            <a:endParaRPr lang="en-US" sz="3200" dirty="0">
              <a:latin typeface="Calibri Light"/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²"/>
            </a:pPr>
            <a:r>
              <a:rPr lang="en-US" dirty="0" smtClean="0">
                <a:solidFill>
                  <a:srgbClr val="FFFF00"/>
                </a:solidFill>
              </a:rPr>
              <a:t>Determinants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Maternal-Fetal microbiome, diet, environment, medications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Additional questions to pursue: quantitative vs. qualitative, epithelial host interaction, precise metagenomic/metabolomic effects</a:t>
            </a:r>
          </a:p>
          <a:p>
            <a:pPr marL="457200" lvl="1" indent="0">
              <a:buNone/>
            </a:pPr>
            <a:endParaRPr lang="en-US" sz="2400" dirty="0" smtClean="0">
              <a:solidFill>
                <a:srgbClr val="FFFFFF"/>
              </a:solidFill>
            </a:endParaRPr>
          </a:p>
          <a:p>
            <a:pPr>
              <a:buFont typeface="Wingdings" charset="2"/>
              <a:buChar char="²"/>
            </a:pPr>
            <a:r>
              <a:rPr lang="en-US" dirty="0" smtClean="0">
                <a:solidFill>
                  <a:srgbClr val="FFFF00"/>
                </a:solidFill>
              </a:rPr>
              <a:t>Risks</a:t>
            </a:r>
          </a:p>
          <a:p>
            <a:pPr marL="455613" indent="0"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Altered microbiome </a:t>
            </a:r>
            <a:r>
              <a:rPr lang="en-US" sz="2400" dirty="0">
                <a:solidFill>
                  <a:srgbClr val="FFFFFF"/>
                </a:solidFill>
              </a:rPr>
              <a:t>and increased risk of disease</a:t>
            </a:r>
          </a:p>
          <a:p>
            <a:pPr marL="455613" indent="0"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Impaired immunity, impaired defenses</a:t>
            </a:r>
            <a:endParaRPr lang="en-US" sz="2400" dirty="0">
              <a:solidFill>
                <a:srgbClr val="FFFFFF"/>
              </a:solidFill>
            </a:endParaRPr>
          </a:p>
          <a:p>
            <a:pPr marL="455613" indent="0">
              <a:buNone/>
            </a:pPr>
            <a:endParaRPr lang="en-US" sz="2400" dirty="0" smtClean="0">
              <a:solidFill>
                <a:srgbClr val="FFFFFF"/>
              </a:solidFill>
            </a:endParaRPr>
          </a:p>
          <a:p>
            <a:pPr>
              <a:buFont typeface="Wingdings" charset="2"/>
              <a:buChar char="²"/>
            </a:pPr>
            <a:r>
              <a:rPr lang="en-US" dirty="0" smtClean="0">
                <a:solidFill>
                  <a:srgbClr val="FFFF00"/>
                </a:solidFill>
              </a:rPr>
              <a:t>Therapeutics</a:t>
            </a:r>
          </a:p>
          <a:p>
            <a:pPr marL="455613" indent="0"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Protect and restore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6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alibri Light"/>
                <a:cs typeface="Calibri Light"/>
              </a:rPr>
              <a:t>Talking Points</a:t>
            </a:r>
            <a:endParaRPr lang="en-US" sz="3200" dirty="0">
              <a:latin typeface="Calibri Light"/>
              <a:cs typeface="Calibri Ligh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45666"/>
            <a:ext cx="8229600" cy="237273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sz="2400" dirty="0" smtClean="0"/>
              <a:t>Influences of the early establishment of the microbiome: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Maternal-Fetal environment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Ex-Utero determinants 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Medical consequences of an altered microbiome</a:t>
            </a:r>
          </a:p>
          <a:p>
            <a:pPr>
              <a:buFont typeface="Wingdings" charset="2"/>
              <a:buChar char="²"/>
            </a:pPr>
            <a:r>
              <a:rPr lang="en-US" sz="2400" dirty="0"/>
              <a:t>S</a:t>
            </a:r>
            <a:r>
              <a:rPr lang="en-US" sz="2400" dirty="0" smtClean="0"/>
              <a:t>trategies </a:t>
            </a:r>
            <a:r>
              <a:rPr lang="en-US" sz="2400" dirty="0"/>
              <a:t>to </a:t>
            </a:r>
            <a:r>
              <a:rPr lang="en-US" sz="2400" dirty="0" smtClean="0"/>
              <a:t>protect and restore microbial diversity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246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Calibri Light"/>
                <a:cs typeface="Calibri Light"/>
              </a:rPr>
              <a:t>Maternal-Fetal Microbiome</a:t>
            </a:r>
            <a:endParaRPr lang="en-US" sz="3200" dirty="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  <p:pic>
        <p:nvPicPr>
          <p:cNvPr id="5" name="Picture 4" descr="Screen Shot 2014-11-30 at 3.56.5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" r="245"/>
          <a:stretch/>
        </p:blipFill>
        <p:spPr>
          <a:xfrm>
            <a:off x="374200" y="1470898"/>
            <a:ext cx="6048512" cy="522110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956071" y="1692431"/>
            <a:ext cx="3923800" cy="8385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 Light"/>
                <a:cs typeface="Calibri Light"/>
              </a:rPr>
              <a:t>Recent microbiome studies have challenged the dogma that the the Maternal-Fetal unit is sterile.</a:t>
            </a:r>
            <a:endParaRPr lang="en-US" sz="16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56071" y="5214207"/>
            <a:ext cx="3923800" cy="8385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 Light"/>
                <a:cs typeface="Calibri Light"/>
              </a:rPr>
              <a:t>Analysis of tracheal aspirates after intubation at birth reveal microorganisms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Calibri Light"/>
                <a:cs typeface="Calibri Light"/>
              </a:rPr>
              <a:t>(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  <a:latin typeface="Calibri Light"/>
                <a:cs typeface="Calibri Light"/>
              </a:rPr>
              <a:t>Lohmann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Calibri Light"/>
                <a:cs typeface="Calibri Light"/>
              </a:rPr>
              <a:t> et al.,  Pediatric Research 2014)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56071" y="4037116"/>
            <a:ext cx="3923800" cy="8385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 Light"/>
                <a:cs typeface="Calibri Light"/>
              </a:rPr>
              <a:t>Analysis of the first meconium reveal microorganisms </a:t>
            </a:r>
          </a:p>
          <a:p>
            <a:pPr algn="ctr"/>
            <a:r>
              <a:rPr lang="en-US" sz="1400" dirty="0" smtClean="0">
                <a:solidFill>
                  <a:srgbClr val="984807"/>
                </a:solidFill>
                <a:latin typeface="Calibri Light"/>
                <a:cs typeface="Calibri Light"/>
              </a:rPr>
              <a:t>(</a:t>
            </a:r>
            <a:r>
              <a:rPr lang="en-US" sz="1400" dirty="0" err="1" smtClean="0">
                <a:solidFill>
                  <a:srgbClr val="984807"/>
                </a:solidFill>
                <a:latin typeface="Calibri Light"/>
                <a:cs typeface="Calibri Light"/>
              </a:rPr>
              <a:t>Ardissone</a:t>
            </a:r>
            <a:r>
              <a:rPr lang="en-US" sz="1400" dirty="0" smtClean="0">
                <a:solidFill>
                  <a:srgbClr val="984807"/>
                </a:solidFill>
                <a:latin typeface="Calibri Light"/>
                <a:cs typeface="Calibri Light"/>
              </a:rPr>
              <a:t> et al.,  </a:t>
            </a:r>
            <a:r>
              <a:rPr lang="en-US" sz="1400" dirty="0" err="1" smtClean="0">
                <a:solidFill>
                  <a:srgbClr val="984807"/>
                </a:solidFill>
                <a:latin typeface="Calibri Light"/>
                <a:cs typeface="Calibri Light"/>
              </a:rPr>
              <a:t>Plos</a:t>
            </a:r>
            <a:r>
              <a:rPr lang="en-US" sz="1400" dirty="0" smtClean="0">
                <a:solidFill>
                  <a:srgbClr val="984807"/>
                </a:solidFill>
                <a:latin typeface="Calibri Light"/>
                <a:cs typeface="Calibri Light"/>
              </a:rPr>
              <a:t> one 2014)</a:t>
            </a:r>
            <a:endParaRPr lang="en-US" sz="1400" dirty="0">
              <a:solidFill>
                <a:srgbClr val="984807"/>
              </a:solidFill>
              <a:latin typeface="Calibri Light"/>
              <a:cs typeface="Calibri Ligh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56071" y="2862489"/>
            <a:ext cx="3923800" cy="8385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 Light"/>
                <a:cs typeface="Calibri Light"/>
              </a:rPr>
              <a:t>Placenta harbors a unique microbiome</a:t>
            </a:r>
          </a:p>
          <a:p>
            <a:pPr algn="ctr"/>
            <a:r>
              <a:rPr lang="en-US" sz="1400" dirty="0" smtClean="0">
                <a:solidFill>
                  <a:srgbClr val="800000"/>
                </a:solidFill>
                <a:latin typeface="Calibri Light"/>
                <a:cs typeface="Calibri Light"/>
              </a:rPr>
              <a:t>(</a:t>
            </a:r>
            <a:r>
              <a:rPr lang="en-US" sz="1400" dirty="0">
                <a:solidFill>
                  <a:srgbClr val="800000"/>
                </a:solidFill>
                <a:latin typeface="Calibri Light"/>
                <a:cs typeface="Calibri Light"/>
              </a:rPr>
              <a:t>Aagaard K et al, Sci Transl Med. </a:t>
            </a:r>
            <a:r>
              <a:rPr lang="en-US" sz="1400" dirty="0" smtClean="0">
                <a:solidFill>
                  <a:srgbClr val="800000"/>
                </a:solidFill>
                <a:latin typeface="Calibri Light"/>
                <a:cs typeface="Calibri Light"/>
              </a:rPr>
              <a:t>2014)</a:t>
            </a:r>
            <a:endParaRPr lang="en-US" sz="1400" dirty="0">
              <a:solidFill>
                <a:srgbClr val="800000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57044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76017" y="1439958"/>
            <a:ext cx="4779653" cy="1705828"/>
            <a:chOff x="2496089" y="4562561"/>
            <a:chExt cx="4381585" cy="1639157"/>
          </a:xfrm>
        </p:grpSpPr>
        <p:pic>
          <p:nvPicPr>
            <p:cNvPr id="5" name="Picture 4" descr="Screen Shot 2014-04-13 at 1.52.16 PM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0447" y="4562561"/>
              <a:ext cx="1326609" cy="16391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3648076" y="5514524"/>
              <a:ext cx="1904130" cy="679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2496089" y="5071352"/>
              <a:ext cx="1542292" cy="1109512"/>
              <a:chOff x="2496089" y="5071352"/>
              <a:chExt cx="1542292" cy="1109512"/>
            </a:xfrm>
          </p:grpSpPr>
          <p:pic>
            <p:nvPicPr>
              <p:cNvPr id="11" name="Picture 10" descr="Screen Shot 2014-04-13 at 2.12.59 PM.png"/>
              <p:cNvPicPr>
                <a:picLocks noChangeAspect="1"/>
              </p:cNvPicPr>
              <p:nvPr/>
            </p:nvPicPr>
            <p:blipFill rotWithShape="1"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68" b="100000" l="251" r="100000">
                            <a14:backgroundMark x1="69095" y1="2273" x2="69095" y2="2273"/>
                            <a14:backgroundMark x1="69849" y1="4261" x2="69849" y2="426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779333" y="5071352"/>
                <a:ext cx="927804" cy="82136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2496089" y="5885116"/>
                <a:ext cx="1542292" cy="295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Commensal Bacteria</a:t>
                </a:r>
                <a:endParaRPr lang="en-US" sz="14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376768" y="5141305"/>
              <a:ext cx="1500906" cy="1054769"/>
              <a:chOff x="5376768" y="5141305"/>
              <a:chExt cx="1500906" cy="1054769"/>
            </a:xfrm>
          </p:grpSpPr>
          <p:pic>
            <p:nvPicPr>
              <p:cNvPr id="9" name="Picture 8" descr="Screen Shot 2014-04-13 at 2.13.12 PM.png"/>
              <p:cNvPicPr>
                <a:picLocks noChangeAspect="1"/>
              </p:cNvPicPr>
              <p:nvPr/>
            </p:nvPicPr>
            <p:blipFill rotWithShape="1">
              <a:blip r:embed="rId6" cstate="screen">
                <a:clrChange>
                  <a:clrFrom>
                    <a:srgbClr val="020707"/>
                  </a:clrFrom>
                  <a:clrTo>
                    <a:srgbClr val="020707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81" b="99438" l="0" r="9974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552206" y="5141305"/>
                <a:ext cx="858765" cy="77423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376768" y="5900326"/>
                <a:ext cx="1500906" cy="295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Pathogenic Bacteria</a:t>
                </a:r>
                <a:endParaRPr lang="en-US" sz="1400" dirty="0"/>
              </a:p>
            </p:txBody>
          </p:sp>
        </p:grpSp>
      </p:grpSp>
      <p:graphicFrame>
        <p:nvGraphicFramePr>
          <p:cNvPr id="14" name="Group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100679"/>
              </p:ext>
            </p:extLst>
          </p:nvPr>
        </p:nvGraphicFramePr>
        <p:xfrm>
          <a:off x="522650" y="3300148"/>
          <a:ext cx="8179709" cy="259084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41649"/>
                <a:gridCol w="2849232"/>
                <a:gridCol w="3288828"/>
              </a:tblGrid>
              <a:tr h="213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Exposure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 Light"/>
                        <a:cs typeface="Calibri Light"/>
                      </a:endParaRPr>
                    </a:p>
                  </a:txBody>
                  <a:tcPr marL="85079" marR="85079" marT="45723" marB="45723"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Bifidobacterium, Lactobacillus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 Light"/>
                        <a:cs typeface="Calibri Light"/>
                      </a:endParaRPr>
                    </a:p>
                  </a:txBody>
                  <a:tcPr marL="85079" marR="85079" marT="45723" marB="45723"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Enterococci, Clostridium, Coliforms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 Light"/>
                        <a:cs typeface="Calibri Light"/>
                      </a:endParaRPr>
                    </a:p>
                  </a:txBody>
                  <a:tcPr marL="85079" marR="85079" marT="45723" marB="45723"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11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Delivery Mode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EEECE1"/>
                        </a:solidFill>
                        <a:effectLst/>
                        <a:latin typeface="Calibri Light"/>
                        <a:cs typeface="Calibri Light"/>
                      </a:endParaRPr>
                    </a:p>
                  </a:txBody>
                  <a:tcPr marL="85079" marR="85079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Vaginal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EEECE1"/>
                        </a:solidFill>
                        <a:effectLst/>
                        <a:latin typeface="Calibri Light"/>
                        <a:cs typeface="Calibri Light"/>
                      </a:endParaRPr>
                    </a:p>
                  </a:txBody>
                  <a:tcPr marL="85079" marR="85079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Zapf Dingbats"/>
                        </a:rPr>
                        <a:t>Cesarean Section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EEECE1"/>
                        </a:solidFill>
                        <a:effectLst/>
                        <a:latin typeface="Calibri Light"/>
                        <a:cs typeface="Calibri Light"/>
                      </a:endParaRPr>
                    </a:p>
                  </a:txBody>
                  <a:tcPr marL="85079" marR="85079" marT="45723" marB="45723" horzOverflow="overflow"/>
                </a:tc>
              </a:tr>
              <a:tr h="313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Diet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EEECE1"/>
                        </a:solidFill>
                        <a:effectLst/>
                        <a:latin typeface="Calibri Light"/>
                        <a:cs typeface="Calibri Light"/>
                      </a:endParaRPr>
                    </a:p>
                  </a:txBody>
                  <a:tcPr marL="85079" marR="85079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Breast Milk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EEECE1"/>
                        </a:solidFill>
                        <a:effectLst/>
                        <a:latin typeface="Calibri Light"/>
                        <a:cs typeface="Calibri Light"/>
                      </a:endParaRPr>
                    </a:p>
                  </a:txBody>
                  <a:tcPr marL="85079" marR="85079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Zapf Dingbats"/>
                        </a:rPr>
                        <a:t>Formula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EEECE1"/>
                        </a:solidFill>
                        <a:effectLst/>
                        <a:latin typeface="Calibri Light"/>
                        <a:cs typeface="Calibri Light"/>
                      </a:endParaRPr>
                    </a:p>
                  </a:txBody>
                  <a:tcPr marL="85079" marR="85079" marT="45723" marB="45723" horzOverflow="overflow"/>
                </a:tc>
              </a:tr>
              <a:tr h="301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Hospitalization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/>
                        <a:cs typeface="Calibri Light"/>
                      </a:endParaRPr>
                    </a:p>
                  </a:txBody>
                  <a:tcPr marL="85079" marR="85079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/>
                        <a:cs typeface="Calibri Light"/>
                      </a:endParaRPr>
                    </a:p>
                  </a:txBody>
                  <a:tcPr marL="85079" marR="85079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Zapf Dingbats"/>
                        </a:rPr>
                        <a:t>✔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/>
                        <a:cs typeface="Calibri Light"/>
                      </a:endParaRPr>
                    </a:p>
                  </a:txBody>
                  <a:tcPr marL="85079" marR="85079" marT="45723" marB="45723" horzOverflow="overflow"/>
                </a:tc>
              </a:tr>
              <a:tr h="301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Medications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/>
                        <a:cs typeface="Calibri Light"/>
                      </a:endParaRPr>
                    </a:p>
                  </a:txBody>
                  <a:tcPr marL="85079" marR="85079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/>
                        <a:cs typeface="Calibri Light"/>
                      </a:endParaRPr>
                    </a:p>
                  </a:txBody>
                  <a:tcPr marL="85079" marR="85079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/>
                        <a:cs typeface="Calibri Light"/>
                      </a:endParaRPr>
                    </a:p>
                  </a:txBody>
                  <a:tcPr marL="85079" marR="85079" marT="45723" marB="45723" horzOverflow="overflow"/>
                </a:tc>
              </a:tr>
              <a:tr h="318988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Antibiotics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H2 Blockers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/>
                        <a:cs typeface="Calibri Light"/>
                      </a:endParaRPr>
                    </a:p>
                  </a:txBody>
                  <a:tcPr marL="85079" marR="85079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/>
                        <a:cs typeface="Calibri Light"/>
                      </a:endParaRPr>
                    </a:p>
                  </a:txBody>
                  <a:tcPr marL="85079" marR="85079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Zapf Dingbats"/>
                        </a:rPr>
                        <a:t>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Zapf Dingbats"/>
                        </a:rPr>
                        <a:t>✔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/>
                        <a:cs typeface="Calibri Light"/>
                      </a:endParaRPr>
                    </a:p>
                  </a:txBody>
                  <a:tcPr marL="85079" marR="85079" marT="45723" marB="45723" horzOverflow="overflow"/>
                </a:tc>
              </a:tr>
              <a:tr h="291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Prematurity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/>
                        <a:cs typeface="Calibri Light"/>
                      </a:endParaRPr>
                    </a:p>
                  </a:txBody>
                  <a:tcPr marL="85079" marR="85079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/>
                        <a:cs typeface="Calibri Light"/>
                      </a:endParaRPr>
                    </a:p>
                  </a:txBody>
                  <a:tcPr marL="85079" marR="85079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Zapf Dingbats"/>
                        </a:rPr>
                        <a:t>✔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/>
                        <a:cs typeface="Calibri Light"/>
                      </a:endParaRPr>
                    </a:p>
                  </a:txBody>
                  <a:tcPr marL="85079" marR="85079" marT="45723" marB="45723" horzOverflow="overflow"/>
                </a:tc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64018" y="408890"/>
            <a:ext cx="8446688" cy="609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200" dirty="0" smtClean="0">
                <a:solidFill>
                  <a:srgbClr val="FFFFFF"/>
                </a:solidFill>
                <a:latin typeface="Calibri Light"/>
                <a:cs typeface="Calibri Light"/>
              </a:rPr>
              <a:t>Colonization Patterns in the Newborn</a:t>
            </a:r>
          </a:p>
        </p:txBody>
      </p:sp>
    </p:spTree>
    <p:extLst>
      <p:ext uri="{BB962C8B-B14F-4D97-AF65-F5344CB8AC3E}">
        <p14:creationId xmlns:p14="http://schemas.microsoft.com/office/powerpoint/2010/main" val="26694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894" y="6400437"/>
            <a:ext cx="7467600" cy="430887"/>
          </a:xfrm>
          <a:prstGeom prst="rect">
            <a:avLst/>
          </a:prstGeom>
          <a:ln>
            <a:solidFill>
              <a:schemeClr val="accent2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1050" dirty="0" smtClean="0">
                <a:latin typeface="Calibri Light"/>
                <a:cs typeface="Calibri Light"/>
              </a:rPr>
              <a:t>From </a:t>
            </a:r>
            <a:r>
              <a:rPr lang="en-US" sz="1050" dirty="0" err="1" smtClean="0">
                <a:latin typeface="Calibri Light"/>
                <a:cs typeface="Calibri Light"/>
              </a:rPr>
              <a:t>Magalhaes</a:t>
            </a:r>
            <a:r>
              <a:rPr lang="en-US" sz="1050" dirty="0" smtClean="0">
                <a:latin typeface="Calibri Light"/>
                <a:cs typeface="Calibri Light"/>
              </a:rPr>
              <a:t> JG, </a:t>
            </a:r>
            <a:r>
              <a:rPr lang="en-US" sz="1050" dirty="0" err="1" smtClean="0">
                <a:latin typeface="Calibri Light"/>
                <a:cs typeface="Calibri Light"/>
              </a:rPr>
              <a:t>Tattoli</a:t>
            </a:r>
            <a:r>
              <a:rPr lang="en-US" sz="1050" dirty="0" smtClean="0">
                <a:latin typeface="Calibri Light"/>
                <a:cs typeface="Calibri Light"/>
              </a:rPr>
              <a:t> I, </a:t>
            </a:r>
            <a:r>
              <a:rPr lang="en-US" sz="1050" dirty="0" err="1" smtClean="0">
                <a:latin typeface="Calibri Light"/>
                <a:cs typeface="Calibri Light"/>
              </a:rPr>
              <a:t>Girardin</a:t>
            </a:r>
            <a:r>
              <a:rPr lang="en-US" sz="1050" dirty="0" smtClean="0">
                <a:latin typeface="Calibri Light"/>
                <a:cs typeface="Calibri Light"/>
              </a:rPr>
              <a:t> SE. The intestinal epithelial barrier: how to distinguish between the microbial flora and pathogens. </a:t>
            </a:r>
            <a:r>
              <a:rPr lang="en-US" sz="1050" dirty="0" err="1" smtClean="0">
                <a:latin typeface="Calibri Light"/>
                <a:cs typeface="Calibri Light"/>
              </a:rPr>
              <a:t>Semin</a:t>
            </a:r>
            <a:r>
              <a:rPr lang="en-US" sz="1050" dirty="0" smtClean="0">
                <a:latin typeface="Calibri Light"/>
                <a:cs typeface="Calibri Light"/>
              </a:rPr>
              <a:t> </a:t>
            </a:r>
            <a:r>
              <a:rPr lang="en-US" sz="1050" dirty="0" err="1" smtClean="0">
                <a:latin typeface="Calibri Light"/>
                <a:cs typeface="Calibri Light"/>
              </a:rPr>
              <a:t>Immunol</a:t>
            </a:r>
            <a:r>
              <a:rPr lang="en-US" sz="1050" dirty="0" smtClean="0">
                <a:latin typeface="Calibri Light"/>
                <a:cs typeface="Calibri Light"/>
              </a:rPr>
              <a:t>. Apr 2007;19(2):106-115.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323523"/>
              </p:ext>
            </p:extLst>
          </p:nvPr>
        </p:nvGraphicFramePr>
        <p:xfrm>
          <a:off x="0" y="1193665"/>
          <a:ext cx="6477000" cy="4332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Document" r:id="rId4" imgW="5486400" imgH="3670300" progId="Word.Document.12">
                  <p:link updateAutomatic="1"/>
                </p:oleObj>
              </mc:Choice>
              <mc:Fallback>
                <p:oleObj name="Document" r:id="rId4" imgW="5486400" imgH="36703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3665"/>
                        <a:ext cx="6477000" cy="43329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2432" y="5028397"/>
            <a:ext cx="8784286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rgbClr val="FFFFFF"/>
                </a:solidFill>
                <a:latin typeface="Calibri Light"/>
                <a:cs typeface="Calibri Light"/>
              </a:rPr>
              <a:t>Balance</a:t>
            </a:r>
            <a:r>
              <a:rPr lang="en-US" sz="2400" dirty="0" smtClean="0">
                <a:solidFill>
                  <a:srgbClr val="FFFFFF"/>
                </a:solidFill>
                <a:latin typeface="Calibri Light"/>
                <a:cs typeface="Calibri Light"/>
              </a:rPr>
              <a:t> between appropriate tolerance &amp; inflammatory attack</a:t>
            </a:r>
            <a:endParaRPr lang="en-US" sz="2400" dirty="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626" y="90752"/>
            <a:ext cx="8575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FFFFFF"/>
                </a:solidFill>
                <a:latin typeface="Calibri Light"/>
                <a:cs typeface="Calibri Light"/>
              </a:rPr>
              <a:t>Intestinal Tract: The Largest Immune Organ (70% of the Immune System) &amp; Defense Barrier</a:t>
            </a:r>
            <a:endParaRPr lang="en-US" sz="3200" dirty="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99681" y="5490062"/>
            <a:ext cx="36728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latin typeface="Calibri Light"/>
                <a:ea typeface="Arial" charset="0"/>
                <a:cs typeface="Calibri Light"/>
              </a:rPr>
              <a:t>Non-specific intestinal barrier defenses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latin typeface="Calibri Light"/>
                <a:ea typeface="Times New Roman" charset="0"/>
                <a:cs typeface="Calibri Light"/>
              </a:rPr>
              <a:t>Epithelial cell layer</a:t>
            </a:r>
          </a:p>
          <a:p>
            <a:pPr marL="285750" indent="-285750">
              <a:buFont typeface="Arial"/>
              <a:buChar char="•"/>
            </a:pPr>
            <a:r>
              <a:rPr kumimoji="0" lang="en-US" sz="16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/>
                <a:ea typeface="Times New Roman" charset="0"/>
                <a:cs typeface="Calibri Light"/>
              </a:rPr>
              <a:t>Gut-associated lymphoid tissue (GALT)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5072481" y="1538701"/>
            <a:ext cx="3792700" cy="545464"/>
          </a:xfrm>
          <a:prstGeom prst="roundRect">
            <a:avLst/>
          </a:prstGeom>
          <a:solidFill>
            <a:srgbClr val="DBEEF4"/>
          </a:solidFill>
          <a:ln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 Light"/>
                <a:cs typeface="Calibri Light"/>
              </a:rPr>
              <a:t>Maintain integrity of mucosal barrier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 Light"/>
              <a:cs typeface="Calibri Ligh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72480" y="2226140"/>
            <a:ext cx="3792701" cy="545464"/>
          </a:xfrm>
          <a:prstGeom prst="roundRect">
            <a:avLst/>
          </a:prstGeom>
          <a:solidFill>
            <a:srgbClr val="DBEEF4"/>
          </a:solidFill>
          <a:ln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 Light"/>
                <a:cs typeface="Calibri Light"/>
              </a:rPr>
              <a:t>Regulate appropriate bacterial colonization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 Light"/>
              <a:cs typeface="Calibri Ligh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72481" y="2933435"/>
            <a:ext cx="3792701" cy="545464"/>
          </a:xfrm>
          <a:prstGeom prst="roundRect">
            <a:avLst/>
          </a:prstGeom>
          <a:solidFill>
            <a:srgbClr val="DBEEF4"/>
          </a:solidFill>
          <a:ln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 Light"/>
                <a:cs typeface="Calibri Light"/>
              </a:rPr>
              <a:t>Activate intestinal immune defenses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 Light"/>
              <a:cs typeface="Calibri Ligh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10215" y="3623452"/>
            <a:ext cx="3792701" cy="545464"/>
          </a:xfrm>
          <a:prstGeom prst="roundRect">
            <a:avLst/>
          </a:prstGeom>
          <a:solidFill>
            <a:srgbClr val="DBEEF4"/>
          </a:solidFill>
          <a:ln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 Light"/>
                <a:cs typeface="Calibri Light"/>
              </a:rPr>
              <a:t>Modulate intestinal inflammation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714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075" y="1978916"/>
            <a:ext cx="8321395" cy="2903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" y="6462712"/>
            <a:ext cx="2133600" cy="2762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libri Light"/>
                <a:cs typeface="Calibri Light"/>
              </a:rPr>
              <a:t>Wang </a:t>
            </a:r>
            <a:r>
              <a:rPr lang="en-US" sz="1200" dirty="0">
                <a:latin typeface="Calibri Light"/>
                <a:cs typeface="Calibri Light"/>
              </a:rPr>
              <a:t>et al. </a:t>
            </a:r>
            <a:r>
              <a:rPr lang="en-US" sz="1200" dirty="0" smtClean="0">
                <a:latin typeface="Calibri Light"/>
                <a:cs typeface="Calibri Light"/>
              </a:rPr>
              <a:t>ISME J,  2009</a:t>
            </a:r>
            <a:endParaRPr lang="en-US" dirty="0">
              <a:latin typeface="Calibri Light"/>
              <a:cs typeface="Calibri Light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92075" y="374146"/>
            <a:ext cx="8610600" cy="86836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Necrotizing Enterocolitis: </a:t>
            </a:r>
          </a:p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Reduced diversity, increased proteobacteria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08779" y="5075861"/>
            <a:ext cx="4453601" cy="369332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EECE1"/>
                </a:solidFill>
                <a:latin typeface="Calibri Light"/>
                <a:cs typeface="Calibri Light"/>
              </a:rPr>
              <a:t>Microbiome is altered in ALL preterm infants!</a:t>
            </a:r>
            <a:endParaRPr lang="en-US" dirty="0">
              <a:solidFill>
                <a:srgbClr val="EEECE1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59164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70952" y="3679853"/>
            <a:ext cx="1170309" cy="1170309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ctangle 2"/>
          <p:cNvSpPr/>
          <p:nvPr/>
        </p:nvSpPr>
        <p:spPr>
          <a:xfrm>
            <a:off x="6770952" y="1795752"/>
            <a:ext cx="1170309" cy="1170309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ectangle 3"/>
          <p:cNvSpPr/>
          <p:nvPr/>
        </p:nvSpPr>
        <p:spPr>
          <a:xfrm>
            <a:off x="6770952" y="5305851"/>
            <a:ext cx="1170309" cy="1170309"/>
          </a:xfrm>
          <a:prstGeom prst="rect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Box 4"/>
          <p:cNvSpPr txBox="1"/>
          <p:nvPr/>
        </p:nvSpPr>
        <p:spPr>
          <a:xfrm>
            <a:off x="1459008" y="3810245"/>
            <a:ext cx="300595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dirty="0" smtClean="0">
                <a:latin typeface="Calibri Light"/>
                <a:cs typeface="Calibri Light"/>
              </a:rPr>
              <a:t>Altered Immune Ontogeny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dirty="0" smtClean="0">
                <a:latin typeface="Calibri Light"/>
                <a:cs typeface="Calibri Light"/>
              </a:rPr>
              <a:t>Dysregulated Inflammation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dirty="0" smtClean="0">
                <a:latin typeface="Calibri Light"/>
                <a:cs typeface="Calibri Light"/>
              </a:rPr>
              <a:t>Impaired Organogenesis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48895" y="624080"/>
            <a:ext cx="4779653" cy="1705828"/>
            <a:chOff x="2496089" y="4562561"/>
            <a:chExt cx="4381585" cy="1639157"/>
          </a:xfrm>
        </p:grpSpPr>
        <p:pic>
          <p:nvPicPr>
            <p:cNvPr id="7" name="Picture 6" descr="Screen Shot 2014-04-13 at 1.52.16 PM.pn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0447" y="4562561"/>
              <a:ext cx="1326609" cy="16391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8" name="Straight Connector 7"/>
            <p:cNvCxnSpPr>
              <a:endCxn id="11" idx="1"/>
            </p:cNvCxnSpPr>
            <p:nvPr/>
          </p:nvCxnSpPr>
          <p:spPr>
            <a:xfrm flipV="1">
              <a:off x="3648076" y="5137271"/>
              <a:ext cx="1904130" cy="37725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2496089" y="5071352"/>
              <a:ext cx="1542292" cy="1109512"/>
              <a:chOff x="2496089" y="5071352"/>
              <a:chExt cx="1542292" cy="1109512"/>
            </a:xfrm>
          </p:grpSpPr>
          <p:pic>
            <p:nvPicPr>
              <p:cNvPr id="13" name="Picture 12" descr="Screen Shot 2014-04-13 at 2.12.59 PM.png"/>
              <p:cNvPicPr>
                <a:picLocks noChangeAspect="1"/>
              </p:cNvPicPr>
              <p:nvPr/>
            </p:nvPicPr>
            <p:blipFill rotWithShape="1"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568" b="100000" l="251" r="100000">
                            <a14:backgroundMark x1="69095" y1="2273" x2="69095" y2="2273"/>
                            <a14:backgroundMark x1="69849" y1="4261" x2="69849" y2="426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779333" y="5071352"/>
                <a:ext cx="927804" cy="82136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496089" y="5885116"/>
                <a:ext cx="1542292" cy="295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Commensal Bacteria</a:t>
                </a:r>
                <a:endParaRPr lang="en-US" sz="14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376768" y="4750155"/>
              <a:ext cx="1500906" cy="1445919"/>
              <a:chOff x="5376768" y="4750155"/>
              <a:chExt cx="1500906" cy="1445919"/>
            </a:xfrm>
          </p:grpSpPr>
          <p:pic>
            <p:nvPicPr>
              <p:cNvPr id="11" name="Picture 10" descr="Screen Shot 2014-04-13 at 2.13.12 PM.png"/>
              <p:cNvPicPr>
                <a:picLocks noChangeAspect="1"/>
              </p:cNvPicPr>
              <p:nvPr/>
            </p:nvPicPr>
            <p:blipFill rotWithShape="1">
              <a:blip r:embed="rId9" cstate="screen">
                <a:clrChange>
                  <a:clrFrom>
                    <a:srgbClr val="020707"/>
                  </a:clrFrom>
                  <a:clrTo>
                    <a:srgbClr val="020707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281" b="99438" l="0" r="9974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552206" y="4750155"/>
                <a:ext cx="858765" cy="77423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5376768" y="5900326"/>
                <a:ext cx="1500906" cy="295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EEECE1"/>
                    </a:solidFill>
                  </a:rPr>
                  <a:t>Pathogenic Bacteria</a:t>
                </a:r>
                <a:endParaRPr lang="en-US" sz="1400" dirty="0">
                  <a:solidFill>
                    <a:srgbClr val="EEECE1"/>
                  </a:solidFill>
                </a:endParaRPr>
              </a:p>
            </p:txBody>
          </p:sp>
        </p:grpSp>
      </p:grpSp>
      <p:cxnSp>
        <p:nvCxnSpPr>
          <p:cNvPr id="17" name="Straight Arrow Connector 16"/>
          <p:cNvCxnSpPr/>
          <p:nvPr/>
        </p:nvCxnSpPr>
        <p:spPr>
          <a:xfrm flipV="1">
            <a:off x="4538225" y="2662194"/>
            <a:ext cx="1941743" cy="1524611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38225" y="4186805"/>
            <a:ext cx="1941743" cy="0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38225" y="4186805"/>
            <a:ext cx="1941743" cy="1544647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694560" y="2466804"/>
            <a:ext cx="0" cy="1213049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70952" y="1283298"/>
            <a:ext cx="1170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EEECE1"/>
                </a:solidFill>
              </a:rPr>
              <a:t>Necrotizing Enterocolitis</a:t>
            </a:r>
            <a:endParaRPr lang="en-US" sz="1400" dirty="0">
              <a:solidFill>
                <a:srgbClr val="EEECE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58785" y="3156633"/>
            <a:ext cx="1170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EEECE1"/>
                </a:solidFill>
              </a:rPr>
              <a:t>Chronic Lung Disease</a:t>
            </a:r>
            <a:endParaRPr lang="en-US" sz="1400" dirty="0">
              <a:solidFill>
                <a:srgbClr val="EEECE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70952" y="4986133"/>
            <a:ext cx="1170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EEECE1"/>
                </a:solidFill>
              </a:rPr>
              <a:t>Sepsis</a:t>
            </a:r>
            <a:endParaRPr lang="en-US" sz="1400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alibri Light"/>
                <a:cs typeface="Calibri Light"/>
              </a:rPr>
              <a:t>Birth Practices in Modern Society are </a:t>
            </a:r>
            <a:br>
              <a:rPr lang="en-US" sz="3200" dirty="0" smtClean="0">
                <a:latin typeface="Calibri Light"/>
                <a:cs typeface="Calibri Light"/>
              </a:rPr>
            </a:br>
            <a:r>
              <a:rPr lang="en-US" sz="3200" dirty="0" smtClean="0">
                <a:latin typeface="Calibri Light"/>
                <a:cs typeface="Calibri Light"/>
              </a:rPr>
              <a:t>Changing the Course of Human Disease</a:t>
            </a:r>
            <a:endParaRPr lang="en-US" sz="3200" dirty="0">
              <a:latin typeface="Calibri Light"/>
              <a:cs typeface="Calibri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882"/>
          <a:stretch/>
        </p:blipFill>
        <p:spPr>
          <a:xfrm>
            <a:off x="457200" y="1644830"/>
            <a:ext cx="6885678" cy="4724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773030" y="2255127"/>
            <a:ext cx="2165416" cy="176665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EEECE1"/>
                </a:solidFill>
                <a:latin typeface="Calibri Light"/>
                <a:cs typeface="Calibri Light"/>
              </a:rPr>
              <a:t>Autism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EEECE1"/>
                </a:solidFill>
                <a:latin typeface="Calibri Light"/>
                <a:cs typeface="Calibri Light"/>
              </a:rPr>
              <a:t>Celiac Disease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EEECE1"/>
                </a:solidFill>
                <a:latin typeface="Calibri Light"/>
                <a:cs typeface="Calibri Light"/>
              </a:rPr>
              <a:t>Type I Diabetes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EEECE1"/>
                </a:solidFill>
                <a:latin typeface="Calibri Light"/>
                <a:cs typeface="Calibri Light"/>
              </a:rPr>
              <a:t>Asthma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EEECE1"/>
                </a:solidFill>
                <a:latin typeface="Calibri Light"/>
                <a:cs typeface="Calibri Light"/>
              </a:rPr>
              <a:t>Obesity</a:t>
            </a:r>
            <a:endParaRPr lang="en-US" dirty="0">
              <a:solidFill>
                <a:srgbClr val="EEECE1"/>
              </a:solidFill>
              <a:latin typeface="Calibri Light"/>
              <a:cs typeface="Calibri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641257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http://microbirth.com/</a:t>
            </a:r>
          </a:p>
          <a:p>
            <a:r>
              <a:rPr lang="en-US" sz="1000" dirty="0" smtClean="0">
                <a:solidFill>
                  <a:srgbClr val="FFFFFF"/>
                </a:solidFill>
              </a:rPr>
              <a:t>http://biomeonboardawareness.com/microbirth-every-parent-needs-to-view/</a:t>
            </a:r>
          </a:p>
        </p:txBody>
      </p:sp>
      <p:pic>
        <p:nvPicPr>
          <p:cNvPr id="4" name="Picture 3" descr="Screen Shot 2014-12-03 at 6.17.5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4830"/>
            <a:ext cx="1522327" cy="1058071"/>
          </a:xfrm>
          <a:prstGeom prst="rect">
            <a:avLst/>
          </a:prstGeom>
        </p:spPr>
      </p:pic>
      <p:sp>
        <p:nvSpPr>
          <p:cNvPr id="8" name="Bent Arrow 7"/>
          <p:cNvSpPr/>
          <p:nvPr/>
        </p:nvSpPr>
        <p:spPr>
          <a:xfrm>
            <a:off x="5029199" y="2702901"/>
            <a:ext cx="1483331" cy="1970186"/>
          </a:xfrm>
          <a:prstGeom prst="bentArrow">
            <a:avLst/>
          </a:prstGeom>
          <a:solidFill>
            <a:schemeClr val="accent5">
              <a:lumMod val="20000"/>
              <a:lumOff val="80000"/>
            </a:schemeClr>
          </a:solidFill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457200" y="55375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alibri Light"/>
                <a:cs typeface="Calibri Light"/>
              </a:rPr>
              <a:t>Protect &amp; Restore Diversity</a:t>
            </a:r>
            <a:endParaRPr lang="en-US" sz="3200" dirty="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14177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sz="2800" dirty="0" smtClean="0">
                <a:solidFill>
                  <a:srgbClr val="FFFF00"/>
                </a:solidFill>
                <a:latin typeface="Calibri Light"/>
                <a:cs typeface="Calibri Light"/>
              </a:rPr>
              <a:t>Protect</a:t>
            </a:r>
          </a:p>
          <a:p>
            <a:pPr lvl="1">
              <a:buFont typeface="Wingdings" charset="2"/>
              <a:buChar char="§"/>
            </a:pPr>
            <a:r>
              <a:rPr lang="en-US" sz="2400" dirty="0" smtClean="0">
                <a:latin typeface="Calibri Light"/>
                <a:cs typeface="Calibri Light"/>
              </a:rPr>
              <a:t>Understand how current medical practices alter the microbiome</a:t>
            </a:r>
          </a:p>
          <a:p>
            <a:pPr lvl="1">
              <a:buFont typeface="Wingdings" charset="2"/>
              <a:buChar char="§"/>
            </a:pPr>
            <a:r>
              <a:rPr lang="en-US" sz="2400" dirty="0" smtClean="0">
                <a:latin typeface="Calibri Light"/>
                <a:cs typeface="Calibri Light"/>
              </a:rPr>
              <a:t>Re-evaluate medical practices that alter the microbiome</a:t>
            </a:r>
          </a:p>
          <a:p>
            <a:pPr marL="457200" lvl="1" indent="0">
              <a:buNone/>
            </a:pPr>
            <a:endParaRPr lang="en-US" sz="2400" dirty="0" smtClean="0">
              <a:latin typeface="Calibri Light"/>
              <a:cs typeface="Calibri Light"/>
            </a:endParaRPr>
          </a:p>
          <a:p>
            <a:pPr>
              <a:buFont typeface="Wingdings" charset="2"/>
              <a:buChar char="²"/>
            </a:pPr>
            <a:r>
              <a:rPr lang="en-US" sz="2800" dirty="0" smtClean="0">
                <a:solidFill>
                  <a:srgbClr val="FFFF00"/>
                </a:solidFill>
                <a:latin typeface="Calibri Light"/>
                <a:cs typeface="Calibri Light"/>
              </a:rPr>
              <a:t>Restore</a:t>
            </a:r>
          </a:p>
          <a:p>
            <a:pPr lvl="1">
              <a:buFont typeface="Wingdings" charset="2"/>
              <a:buChar char="§"/>
            </a:pPr>
            <a:r>
              <a:rPr lang="en-US" sz="2400" dirty="0" smtClean="0">
                <a:latin typeface="Calibri Light"/>
                <a:cs typeface="Calibri Light"/>
              </a:rPr>
              <a:t>Probiotics</a:t>
            </a:r>
          </a:p>
          <a:p>
            <a:pPr lvl="1">
              <a:buFont typeface="Wingdings" charset="2"/>
              <a:buChar char="§"/>
            </a:pPr>
            <a:r>
              <a:rPr lang="en-US" sz="2400" dirty="0" smtClean="0">
                <a:latin typeface="Calibri Light"/>
                <a:cs typeface="Calibri Light"/>
              </a:rPr>
              <a:t>Restore natural colonization</a:t>
            </a:r>
            <a:endParaRPr lang="en-US" sz="24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71424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4186</TotalTime>
  <Words>493</Words>
  <Application>Microsoft Office PowerPoint</Application>
  <PresentationFormat>On-screen Show (4:3)</PresentationFormat>
  <Paragraphs>114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!OLE_LINK1</vt:lpstr>
      <vt:lpstr>The Establishment of the  Early Microbiome in Neonates: Determinants, Risks, &amp; Therapeutics</vt:lpstr>
      <vt:lpstr>Talking Points</vt:lpstr>
      <vt:lpstr>Maternal-Fetal Microbiome</vt:lpstr>
      <vt:lpstr>Colonization Patterns in the Newborn</vt:lpstr>
      <vt:lpstr>PowerPoint Presentation</vt:lpstr>
      <vt:lpstr>PowerPoint Presentation</vt:lpstr>
      <vt:lpstr>PowerPoint Presentation</vt:lpstr>
      <vt:lpstr>Birth Practices in Modern Society are  Changing the Course of Human Disease</vt:lpstr>
      <vt:lpstr>Protect &amp; Restore Diversity</vt:lpstr>
      <vt:lpstr>PowerPoint Presentation</vt:lpstr>
      <vt:lpstr>PowerPoint Presentation</vt:lpstr>
      <vt:lpstr>Restore the Natural Microbiome</vt:lpstr>
      <vt:lpstr>Determinants, Risks, &amp; Therapeutics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Camilia Martin</dc:creator>
  <cp:lastModifiedBy>Martin,Camilia</cp:lastModifiedBy>
  <cp:revision>54</cp:revision>
  <cp:lastPrinted>2014-12-04T02:08:10Z</cp:lastPrinted>
  <dcterms:created xsi:type="dcterms:W3CDTF">2014-11-30T20:57:29Z</dcterms:created>
  <dcterms:modified xsi:type="dcterms:W3CDTF">2014-12-04T17:23:56Z</dcterms:modified>
</cp:coreProperties>
</file>